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1ABFD7-BB78-C935-3D36-B0C41A380088}" v="219" dt="2025-02-06T14:29:03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Monday, February 10,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Monday, February 10,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1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2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56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14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8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0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7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4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Monday, February 10,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7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Monday, February 10,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6955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lx0EFv7cxM?feature=oembed" TargetMode="Externa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35243F2-87BD-4C47-8358-ACFE608D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5B33439-EC96-4835-9DF2-CFA3336E0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0000" y="1554630"/>
            <a:ext cx="5015638" cy="1969770"/>
          </a:xfrm>
        </p:spPr>
        <p:txBody>
          <a:bodyPr>
            <a:normAutofit/>
          </a:bodyPr>
          <a:lstStyle/>
          <a:p>
            <a:r>
              <a:rPr lang="es-ES"/>
              <a:t>SEMANA VOCACIONAL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0000" y="3830399"/>
            <a:ext cx="5015638" cy="993670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tx2">
                    <a:lumMod val="90000"/>
                  </a:schemeClr>
                </a:solidFill>
              </a:rPr>
              <a:t>ESCOLAPIOS LLEVANDO ESPERANZA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23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4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5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28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9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0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B445AE1-B1EC-E07B-A91B-5E00D2314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563" y="720000"/>
            <a:ext cx="3894723" cy="5409338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sp>
        <p:nvSpPr>
          <p:cNvPr id="5" name="Triángulo rectángulo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27B5A8E-D0C4-28C3-1D14-A6705AE753DC}"/>
              </a:ext>
            </a:extLst>
          </p:cNvPr>
          <p:cNvSpPr/>
          <p:nvPr/>
        </p:nvSpPr>
        <p:spPr>
          <a:xfrm rot="13500000">
            <a:off x="11610483" y="3281505"/>
            <a:ext cx="286327" cy="286327"/>
          </a:xfrm>
          <a:prstGeom prst="rtTriangle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4F3A7E8-6DA9-4C2B-ACC8-475F34DAE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21CDF0-4D24-4190-9285-9016C19C1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130933-1F1A-AF6A-756F-0A3E65C90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900300"/>
            <a:ext cx="5197657" cy="4343747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800" spc="-100" err="1"/>
              <a:t>Os</a:t>
            </a:r>
            <a:r>
              <a:rPr lang="en-US" sz="1800" spc="-100" dirty="0"/>
              <a:t>  </a:t>
            </a:r>
            <a:r>
              <a:rPr lang="en-US" sz="1800" spc="-100" err="1"/>
              <a:t>presentamos</a:t>
            </a:r>
            <a:r>
              <a:rPr lang="en-US" sz="1800" spc="-100" dirty="0"/>
              <a:t> </a:t>
            </a:r>
            <a:r>
              <a:rPr lang="en-US" sz="1800" spc="-100" err="1"/>
              <a:t>el</a:t>
            </a:r>
            <a:r>
              <a:rPr lang="en-US" sz="1800" spc="-100" dirty="0"/>
              <a:t> cartel que </a:t>
            </a:r>
            <a:r>
              <a:rPr lang="en-US" sz="1800" spc="-100" err="1"/>
              <a:t>nos</a:t>
            </a:r>
            <a:r>
              <a:rPr lang="en-US" sz="1800" spc="-100" dirty="0"/>
              <a:t> </a:t>
            </a:r>
            <a:r>
              <a:rPr lang="en-US" sz="1800" spc="-100" err="1"/>
              <a:t>va</a:t>
            </a:r>
            <a:r>
              <a:rPr lang="en-US" sz="1800" spc="-100" dirty="0"/>
              <a:t> a </a:t>
            </a:r>
            <a:r>
              <a:rPr lang="en-US" sz="1800" spc="-100" err="1"/>
              <a:t>acompañar</a:t>
            </a:r>
            <a:br>
              <a:rPr lang="en-US" sz="1800" spc="-100" dirty="0"/>
            </a:br>
            <a:r>
              <a:rPr lang="en-US" sz="1800" spc="-100" dirty="0"/>
              <a:t> </a:t>
            </a:r>
            <a:r>
              <a:rPr lang="en-US" sz="1800" spc="-100" err="1"/>
              <a:t>esta</a:t>
            </a:r>
            <a:r>
              <a:rPr lang="en-US" sz="1800" spc="-100" dirty="0"/>
              <a:t> </a:t>
            </a:r>
            <a:r>
              <a:rPr lang="en-US" sz="1800" spc="-100" err="1"/>
              <a:t>semana</a:t>
            </a:r>
            <a:r>
              <a:rPr lang="en-US" sz="1800" spc="-100" dirty="0"/>
              <a:t> </a:t>
            </a:r>
            <a:r>
              <a:rPr lang="en-US" sz="1800" spc="-100" err="1"/>
              <a:t>en</a:t>
            </a:r>
            <a:r>
              <a:rPr lang="en-US" sz="1800" spc="-100" dirty="0"/>
              <a:t> la que  </a:t>
            </a:r>
            <a:r>
              <a:rPr lang="en-US" sz="1800" spc="-100" err="1"/>
              <a:t>celebramos</a:t>
            </a:r>
            <a:r>
              <a:rPr lang="en-US" sz="1800" spc="-100" dirty="0"/>
              <a:t> la </a:t>
            </a:r>
            <a:r>
              <a:rPr lang="en-US" sz="1800" spc="-100" err="1"/>
              <a:t>vocación</a:t>
            </a:r>
            <a:br>
              <a:rPr lang="en-US" sz="1800" spc="-100" dirty="0"/>
            </a:br>
            <a:r>
              <a:rPr lang="en-US" sz="1800" spc="-100" dirty="0"/>
              <a:t> </a:t>
            </a:r>
            <a:r>
              <a:rPr lang="en-US" sz="1800" spc="-100" err="1"/>
              <a:t>escolapia</a:t>
            </a:r>
            <a:r>
              <a:rPr lang="en-US" sz="1800" spc="-100" dirty="0"/>
              <a:t>, es </a:t>
            </a:r>
            <a:r>
              <a:rPr lang="en-US" sz="1800" spc="-100" err="1"/>
              <a:t>decir</a:t>
            </a:r>
            <a:r>
              <a:rPr lang="en-US" sz="1800" spc="-100" dirty="0"/>
              <a:t>, la </a:t>
            </a:r>
            <a:r>
              <a:rPr lang="en-US" sz="1800" spc="-100" err="1"/>
              <a:t>tarea</a:t>
            </a:r>
            <a:r>
              <a:rPr lang="en-US" sz="1800" spc="-100" dirty="0"/>
              <a:t> que Dios</a:t>
            </a:r>
            <a:br>
              <a:rPr lang="en-US" sz="1800" spc="-100" dirty="0"/>
            </a:br>
            <a:r>
              <a:rPr lang="en-US" sz="1800" spc="-100" dirty="0"/>
              <a:t> </a:t>
            </a:r>
            <a:r>
              <a:rPr lang="en-US" sz="1800" spc="-100" err="1"/>
              <a:t>encargó</a:t>
            </a:r>
            <a:r>
              <a:rPr lang="en-US" sz="1800" spc="-100" dirty="0"/>
              <a:t> a </a:t>
            </a:r>
            <a:r>
              <a:rPr lang="en-US" sz="1800" spc="-100" err="1"/>
              <a:t>san</a:t>
            </a:r>
            <a:r>
              <a:rPr lang="en-US" sz="1800" spc="-100" dirty="0"/>
              <a:t> José de </a:t>
            </a:r>
            <a:r>
              <a:rPr lang="en-US" sz="1800" spc="-100" err="1"/>
              <a:t>Calasanz</a:t>
            </a:r>
            <a:r>
              <a:rPr lang="en-US" sz="1800" spc="-100" dirty="0"/>
              <a:t> y hoy día </a:t>
            </a:r>
            <a:r>
              <a:rPr lang="en-US" sz="1800" spc="-100" err="1"/>
              <a:t>encarga</a:t>
            </a:r>
            <a:r>
              <a:rPr lang="en-US" sz="1800" spc="-100" dirty="0"/>
              <a:t> a </a:t>
            </a:r>
            <a:r>
              <a:rPr lang="en-US" sz="1800" spc="-100" err="1"/>
              <a:t>todos</a:t>
            </a:r>
            <a:r>
              <a:rPr lang="en-US" sz="1800" spc="-100" dirty="0"/>
              <a:t> </a:t>
            </a:r>
            <a:r>
              <a:rPr lang="en-US" sz="1800" spc="-100" err="1"/>
              <a:t>los</a:t>
            </a:r>
            <a:r>
              <a:rPr lang="en-US" sz="1800" spc="-100" dirty="0"/>
              <a:t> </a:t>
            </a:r>
            <a:r>
              <a:rPr lang="en-US" sz="1800" spc="-100" err="1"/>
              <a:t>sacerdotes</a:t>
            </a:r>
            <a:r>
              <a:rPr lang="en-US" sz="1800" spc="-100" dirty="0"/>
              <a:t> </a:t>
            </a:r>
            <a:r>
              <a:rPr lang="en-US" sz="1800" spc="-100" err="1"/>
              <a:t>escolapios</a:t>
            </a:r>
            <a:r>
              <a:rPr lang="en-US" sz="1800" spc="-100" dirty="0"/>
              <a:t> del </a:t>
            </a:r>
            <a:r>
              <a:rPr lang="en-US" sz="1800" spc="-100" err="1"/>
              <a:t>mundo</a:t>
            </a:r>
            <a:r>
              <a:rPr lang="en-US" sz="1800" spc="-100" dirty="0"/>
              <a:t>: Los </a:t>
            </a:r>
            <a:r>
              <a:rPr lang="en-US" sz="1800" spc="-100" err="1"/>
              <a:t>escolapios</a:t>
            </a:r>
            <a:r>
              <a:rPr lang="en-US" sz="1800" spc="-100" dirty="0"/>
              <a:t>, </a:t>
            </a:r>
            <a:r>
              <a:rPr lang="en-US" sz="1800" spc="-100" err="1"/>
              <a:t>como</a:t>
            </a:r>
            <a:r>
              <a:rPr lang="en-US" sz="1800" spc="-100" dirty="0"/>
              <a:t> </a:t>
            </a:r>
            <a:r>
              <a:rPr lang="en-US" sz="1800" spc="-100" err="1"/>
              <a:t>peregrinos</a:t>
            </a:r>
            <a:r>
              <a:rPr lang="en-US" sz="1800" spc="-100" dirty="0"/>
              <a:t>, </a:t>
            </a:r>
            <a:r>
              <a:rPr lang="en-US" sz="1800" spc="-100" err="1"/>
              <a:t>caminantes</a:t>
            </a:r>
            <a:r>
              <a:rPr lang="en-US" sz="1800" spc="-100" dirty="0"/>
              <a:t> y amigos de Jesús, </a:t>
            </a:r>
            <a:r>
              <a:rPr lang="en-US" sz="1800" spc="-100" err="1"/>
              <a:t>llevan</a:t>
            </a:r>
            <a:r>
              <a:rPr lang="en-US" sz="1800" spc="-100" dirty="0"/>
              <a:t> la </a:t>
            </a:r>
            <a:r>
              <a:rPr lang="en-US" sz="1800" spc="-100" err="1"/>
              <a:t>esperanza</a:t>
            </a:r>
            <a:r>
              <a:rPr lang="en-US" sz="1800" spc="-100" dirty="0"/>
              <a:t> y la </a:t>
            </a:r>
            <a:r>
              <a:rPr lang="en-US" sz="1800" spc="-100" err="1"/>
              <a:t>alegría</a:t>
            </a:r>
            <a:r>
              <a:rPr lang="en-US" sz="1800" spc="-100" dirty="0"/>
              <a:t> a </a:t>
            </a:r>
            <a:r>
              <a:rPr lang="en-US" sz="1800" spc="-100" err="1"/>
              <a:t>todos</a:t>
            </a:r>
            <a:r>
              <a:rPr lang="en-US" sz="1800" spc="-100" dirty="0"/>
              <a:t> </a:t>
            </a:r>
            <a:r>
              <a:rPr lang="en-US" sz="1800" spc="-100" err="1"/>
              <a:t>los</a:t>
            </a:r>
            <a:r>
              <a:rPr lang="en-US" sz="1800" spc="-100" dirty="0"/>
              <a:t> </a:t>
            </a:r>
            <a:r>
              <a:rPr lang="en-US" sz="1800" spc="-100" err="1"/>
              <a:t>niños</a:t>
            </a:r>
            <a:r>
              <a:rPr lang="en-US" sz="1800" spc="-100" dirty="0"/>
              <a:t> y </a:t>
            </a:r>
            <a:r>
              <a:rPr lang="en-US" sz="1800" spc="-100" err="1"/>
              <a:t>jóvenes</a:t>
            </a:r>
            <a:r>
              <a:rPr lang="en-US" sz="1800" spc="-100" dirty="0"/>
              <a:t> del </a:t>
            </a:r>
            <a:r>
              <a:rPr lang="en-US" sz="1800" spc="-100" err="1"/>
              <a:t>mundo</a:t>
            </a:r>
            <a:r>
              <a:rPr lang="en-US" sz="1800" spc="-100" dirty="0"/>
              <a:t>.</a:t>
            </a:r>
            <a:br>
              <a:rPr lang="en-US" sz="1800" spc="-100" dirty="0"/>
            </a:br>
            <a:r>
              <a:rPr lang="en-US" sz="1800" b="1" spc="-100" dirty="0"/>
              <a:t>¿</a:t>
            </a:r>
            <a:r>
              <a:rPr lang="en-US" sz="1800" b="1" spc="-100" err="1"/>
              <a:t>Qué</a:t>
            </a:r>
            <a:r>
              <a:rPr lang="en-US" sz="1800" b="1" spc="-100" dirty="0"/>
              <a:t> </a:t>
            </a:r>
            <a:r>
              <a:rPr lang="en-US" sz="1800" b="1" spc="-100" err="1"/>
              <a:t>vemos</a:t>
            </a:r>
            <a:r>
              <a:rPr lang="en-US" sz="1800" b="1" spc="-100" dirty="0"/>
              <a:t> </a:t>
            </a:r>
            <a:r>
              <a:rPr lang="en-US" sz="1800" b="1" spc="-100" err="1"/>
              <a:t>en</a:t>
            </a:r>
            <a:r>
              <a:rPr lang="en-US" sz="1800" b="1" spc="-100" dirty="0"/>
              <a:t> la imagen? ¿</a:t>
            </a:r>
            <a:r>
              <a:rPr lang="en-US" sz="1800" b="1" spc="-100" err="1"/>
              <a:t>Qué</a:t>
            </a:r>
            <a:r>
              <a:rPr lang="en-US" sz="1800" b="1" spc="-100" dirty="0"/>
              <a:t> palabra </a:t>
            </a:r>
            <a:r>
              <a:rPr lang="en-US" sz="1800" b="1" spc="-100" err="1"/>
              <a:t>destaca</a:t>
            </a:r>
            <a:r>
              <a:rPr lang="en-US" sz="1800" b="1" spc="-100" dirty="0"/>
              <a:t>?</a:t>
            </a:r>
            <a:endParaRPr lang="en-US" sz="1800" b="1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26B758-F0C0-0E2F-BA2F-313C780FC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980" b="4382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09203" y="317452"/>
            <a:ext cx="2117174" cy="588806"/>
            <a:chOff x="4549904" y="5078157"/>
            <a:chExt cx="3023338" cy="840818"/>
          </a:xfrm>
        </p:grpSpPr>
        <p:sp>
          <p:nvSpPr>
            <p:cNvPr id="16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7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90093" y="5372723"/>
            <a:ext cx="2088038" cy="719230"/>
            <a:chOff x="4532666" y="505937"/>
            <a:chExt cx="2981730" cy="1027064"/>
          </a:xfrm>
        </p:grpSpPr>
        <p:sp>
          <p:nvSpPr>
            <p:cNvPr id="21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sp>
        <p:nvSpPr>
          <p:cNvPr id="3" name="Triángulo rectángulo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F4CD99-A1CB-3D04-864D-0D0ACBF8B2C8}"/>
              </a:ext>
            </a:extLst>
          </p:cNvPr>
          <p:cNvSpPr/>
          <p:nvPr/>
        </p:nvSpPr>
        <p:spPr>
          <a:xfrm rot="13500000">
            <a:off x="11610483" y="3281505"/>
            <a:ext cx="286327" cy="286327"/>
          </a:xfrm>
          <a:prstGeom prst="rtTriangle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riángulo rectángulo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D07BE7B-415F-156B-282D-D7A2F0D20088}"/>
              </a:ext>
            </a:extLst>
          </p:cNvPr>
          <p:cNvSpPr/>
          <p:nvPr/>
        </p:nvSpPr>
        <p:spPr>
          <a:xfrm rot="2700000">
            <a:off x="295190" y="3285878"/>
            <a:ext cx="286327" cy="286327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05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6AC1EB-B829-4364-8499-E0E869EA0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7A37A2-C7FA-4D89-AF85-407817320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8C53D-4F4D-4655-B257-D73481F49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199"/>
            <a:ext cx="3095626" cy="1476000"/>
          </a:xfrm>
        </p:spPr>
        <p:txBody>
          <a:bodyPr>
            <a:normAutofit/>
          </a:bodyPr>
          <a:lstStyle/>
          <a:p>
            <a:r>
              <a:rPr lang="en-US" dirty="0"/>
              <a:t>" ESCOLAPIOS LLEVANDO ESPERANZA"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07A3F0-4DF4-4EC6-B18F-BD5524294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2" r="524" b="2"/>
          <a:stretch/>
        </p:blipFill>
        <p:spPr>
          <a:xfrm>
            <a:off x="648000" y="2636621"/>
            <a:ext cx="3250128" cy="3292737"/>
          </a:xfrm>
          <a:custGeom>
            <a:avLst/>
            <a:gdLst/>
            <a:ahLst/>
            <a:cxnLst/>
            <a:rect l="l" t="t" r="r" b="b"/>
            <a:pathLst>
              <a:path w="3250128" h="3292737">
                <a:moveTo>
                  <a:pt x="1512795" y="8"/>
                </a:moveTo>
                <a:cubicBezTo>
                  <a:pt x="1537825" y="105"/>
                  <a:pt x="1559931" y="1205"/>
                  <a:pt x="1578253" y="3179"/>
                </a:cubicBezTo>
                <a:lnTo>
                  <a:pt x="2018318" y="50876"/>
                </a:lnTo>
                <a:cubicBezTo>
                  <a:pt x="2266951" y="79824"/>
                  <a:pt x="2496734" y="194298"/>
                  <a:pt x="2630313" y="308772"/>
                </a:cubicBezTo>
                <a:cubicBezTo>
                  <a:pt x="2802569" y="395285"/>
                  <a:pt x="2936474" y="586404"/>
                  <a:pt x="3080128" y="834760"/>
                </a:cubicBezTo>
                <a:cubicBezTo>
                  <a:pt x="3214033" y="1083445"/>
                  <a:pt x="3319011" y="1647591"/>
                  <a:pt x="3194532" y="2154500"/>
                </a:cubicBezTo>
                <a:cubicBezTo>
                  <a:pt x="3166256" y="2250224"/>
                  <a:pt x="2926723" y="2622922"/>
                  <a:pt x="2793144" y="2785423"/>
                </a:cubicBezTo>
                <a:cubicBezTo>
                  <a:pt x="2649814" y="2947923"/>
                  <a:pt x="2458058" y="3091345"/>
                  <a:pt x="2152223" y="3235095"/>
                </a:cubicBezTo>
                <a:cubicBezTo>
                  <a:pt x="1654956" y="3378517"/>
                  <a:pt x="1195715" y="3225227"/>
                  <a:pt x="832028" y="3091345"/>
                </a:cubicBezTo>
                <a:cubicBezTo>
                  <a:pt x="468666" y="2919305"/>
                  <a:pt x="286985" y="2718646"/>
                  <a:pt x="182006" y="2412725"/>
                </a:cubicBezTo>
                <a:cubicBezTo>
                  <a:pt x="124479" y="2221606"/>
                  <a:pt x="0" y="1934434"/>
                  <a:pt x="0" y="1791341"/>
                </a:cubicBezTo>
                <a:cubicBezTo>
                  <a:pt x="0" y="1408775"/>
                  <a:pt x="76703" y="1092984"/>
                  <a:pt x="353937" y="682128"/>
                </a:cubicBezTo>
                <a:cubicBezTo>
                  <a:pt x="440065" y="538706"/>
                  <a:pt x="660422" y="352522"/>
                  <a:pt x="851854" y="189692"/>
                </a:cubicBezTo>
                <a:cubicBezTo>
                  <a:pt x="1019072" y="47792"/>
                  <a:pt x="1337583" y="-671"/>
                  <a:pt x="1512795" y="8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49AA8-3964-3EC1-758D-D9395C8DE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576000"/>
            <a:ext cx="6900137" cy="5197474"/>
          </a:xfrm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110000"/>
              </a:lnSpc>
            </a:pPr>
            <a:endParaRPr lang="es-ES" sz="2300">
              <a:latin typeface="Cambria"/>
              <a:ea typeface="Cambria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2300">
                <a:latin typeface="Cambria"/>
                <a:ea typeface="Cambria"/>
              </a:rPr>
              <a:t>Los escolapios llevan la esperanza y la alegría que les regala Jesús a todos los niños y jóvenes. Viven y rezan juntos en una parte del colegio, en su casa (comunidad) y están en muchos colegios para que todos los niños, los profesores, los catequistas y todas las familias vivan con esperanza.</a:t>
            </a:r>
            <a:endParaRPr lang="en-US" sz="2300">
              <a:latin typeface="Cambria"/>
              <a:ea typeface="Cambria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2300">
                <a:latin typeface="Cambria"/>
                <a:ea typeface="Cambria"/>
              </a:rPr>
              <a:t>Esta Semana Vocacional Escolapia daremos gracias a Dios por todos sacerdotes escolapios y pediremos a Jesús que llame a más jóvenes a ser escolapios para que lleven esperanza a todos los niños del mundo. </a:t>
            </a:r>
            <a:endParaRPr lang="en-US" sz="2300">
              <a:latin typeface="Georgia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2300" b="1">
                <a:latin typeface="Georgia"/>
              </a:rPr>
              <a:t>¡Esta es la VOCACIÓN DE LOS ESCOLAPIOS!</a:t>
            </a:r>
            <a:endParaRPr lang="en-US" sz="2300">
              <a:latin typeface="Georgia"/>
            </a:endParaRPr>
          </a:p>
          <a:p>
            <a:pPr>
              <a:lnSpc>
                <a:spcPct val="110000"/>
              </a:lnSpc>
            </a:pPr>
            <a:endParaRPr lang="en-US" sz="2300"/>
          </a:p>
        </p:txBody>
      </p:sp>
      <p:sp>
        <p:nvSpPr>
          <p:cNvPr id="5" name="Triángulo rectángulo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47F8444-8D11-5EC4-850D-BD8250C08CD7}"/>
              </a:ext>
            </a:extLst>
          </p:cNvPr>
          <p:cNvSpPr/>
          <p:nvPr/>
        </p:nvSpPr>
        <p:spPr>
          <a:xfrm rot="13500000">
            <a:off x="11610483" y="3281505"/>
            <a:ext cx="286327" cy="286327"/>
          </a:xfrm>
          <a:prstGeom prst="rtTriangle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riángulo rectángulo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4BBEA2B-9297-D2C6-F1E1-71683A8CF254}"/>
              </a:ext>
            </a:extLst>
          </p:cNvPr>
          <p:cNvSpPr/>
          <p:nvPr/>
        </p:nvSpPr>
        <p:spPr>
          <a:xfrm rot="2700000">
            <a:off x="295190" y="3285878"/>
            <a:ext cx="286327" cy="286327"/>
          </a:xfrm>
          <a:prstGeom prst="rtTriangle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8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66C96C0-C503-4689-9188-1B79F55F3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D83DFF-63BD-F457-595E-2DF0950A3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952" r="-1" b="6432"/>
          <a:stretch/>
        </p:blipFill>
        <p:spPr>
          <a:xfrm>
            <a:off x="-1" y="-1"/>
            <a:ext cx="1218893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90D9D2-CD1B-45D5-8B3B-6FF07D60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1"/>
            <a:ext cx="12191997" cy="2636837"/>
          </a:xfrm>
          <a:prstGeom prst="rect">
            <a:avLst/>
          </a:prstGeom>
          <a:gradFill flip="none" rotWithShape="1"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CEE355-0EBA-B1EC-13C9-A6CC55065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567" y="619198"/>
            <a:ext cx="9492866" cy="576000"/>
          </a:xfrm>
        </p:spPr>
        <p:txBody>
          <a:bodyPr vert="horz" wrap="square" lIns="0" tIns="0" rIns="0" bIns="0" rtlCol="0" anchor="t" anchorCtr="0">
            <a:normAutofit/>
          </a:bodyPr>
          <a:lstStyle/>
          <a:p>
            <a:pPr algn="ctr"/>
            <a:r>
              <a:rPr lang="en-US" sz="3000" spc="-100"/>
              <a:t>¡VIVE LA SEMANA VOCACIONAL CON ESPERANZA!</a:t>
            </a:r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F3AECA-1E28-4DB0-901D-747B82759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16" name="Freeform 78">
              <a:extLst>
                <a:ext uri="{FF2B5EF4-FFF2-40B4-BE49-F238E27FC236}">
                  <a16:creationId xmlns:a16="http://schemas.microsoft.com/office/drawing/2014/main" id="{F137E6B0-A1AA-47FF-AAB8-9E5D6B701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7" name="Freeform 79">
              <a:extLst>
                <a:ext uri="{FF2B5EF4-FFF2-40B4-BE49-F238E27FC236}">
                  <a16:creationId xmlns:a16="http://schemas.microsoft.com/office/drawing/2014/main" id="{F72FB821-5AF0-4EA1-B84B-D5E12D833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85">
              <a:extLst>
                <a:ext uri="{FF2B5EF4-FFF2-40B4-BE49-F238E27FC236}">
                  <a16:creationId xmlns:a16="http://schemas.microsoft.com/office/drawing/2014/main" id="{DFE0F740-8A45-42B9-BEF6-A75329504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214C51D-3B74-4CCB-82B8-A184460F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25210" y="268794"/>
            <a:ext cx="632305" cy="1606552"/>
            <a:chOff x="10224385" y="954724"/>
            <a:chExt cx="1324087" cy="3364228"/>
          </a:xfrm>
        </p:grpSpPr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66CD91DA-BDB8-476E-8111-2918188D6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Freeform 84">
              <a:extLst>
                <a:ext uri="{FF2B5EF4-FFF2-40B4-BE49-F238E27FC236}">
                  <a16:creationId xmlns:a16="http://schemas.microsoft.com/office/drawing/2014/main" id="{576CF7BA-63E8-47BF-AB8E-E9134BE8E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id="{C0C95E2B-D068-4E18-85DE-266A42E6C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7E0D680-2EC1-FAA3-F3CE-DA3A2075F8DF}"/>
              </a:ext>
            </a:extLst>
          </p:cNvPr>
          <p:cNvSpPr txBox="1"/>
          <p:nvPr/>
        </p:nvSpPr>
        <p:spPr>
          <a:xfrm>
            <a:off x="6241699" y="1921785"/>
            <a:ext cx="501745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/>
              <a:t>Escuchamos</a:t>
            </a:r>
            <a:r>
              <a:rPr lang="en-US" sz="2800" dirty="0"/>
              <a:t> la canción</a:t>
            </a:r>
          </a:p>
        </p:txBody>
      </p:sp>
      <p:sp>
        <p:nvSpPr>
          <p:cNvPr id="3" name="Triángulo rectángulo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043F587-F6FA-31E7-2A77-D0FDC35FD25D}"/>
              </a:ext>
            </a:extLst>
          </p:cNvPr>
          <p:cNvSpPr/>
          <p:nvPr/>
        </p:nvSpPr>
        <p:spPr>
          <a:xfrm rot="2700000">
            <a:off x="295190" y="3285878"/>
            <a:ext cx="286327" cy="286327"/>
          </a:xfrm>
          <a:prstGeom prst="rtTriangle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Elementos multimedia en línea 6" title="“Escolapios llevando Esperanza”. Canción Semana Vocacional Escolapia. Curso 2024/25">
            <a:hlinkClick r:id="" action="ppaction://media"/>
            <a:extLst>
              <a:ext uri="{FF2B5EF4-FFF2-40B4-BE49-F238E27FC236}">
                <a16:creationId xmlns:a16="http://schemas.microsoft.com/office/drawing/2014/main" id="{AB9A0454-41AF-CEA2-340E-BB35D94DBE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71712" y="2794498"/>
            <a:ext cx="5336896" cy="301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1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Sagona Boo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0c3c4b-585a-4fb8-9709-560286f8353a">
      <Terms xmlns="http://schemas.microsoft.com/office/infopath/2007/PartnerControls"/>
    </lcf76f155ced4ddcb4097134ff3c332f>
    <TaxCatchAll xmlns="dce79acd-f117-4c7a-9fb5-7e67bb8e33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D0D17D7E32B1D41AC16089283881B55" ma:contentTypeVersion="17" ma:contentTypeDescription="Crear nuevo documento." ma:contentTypeScope="" ma:versionID="f33c349a62fecba54bf38f89ebe86f0f">
  <xsd:schema xmlns:xsd="http://www.w3.org/2001/XMLSchema" xmlns:xs="http://www.w3.org/2001/XMLSchema" xmlns:p="http://schemas.microsoft.com/office/2006/metadata/properties" xmlns:ns2="c90c3c4b-585a-4fb8-9709-560286f8353a" xmlns:ns3="dce79acd-f117-4c7a-9fb5-7e67bb8e3320" targetNamespace="http://schemas.microsoft.com/office/2006/metadata/properties" ma:root="true" ma:fieldsID="7c6d795309655466342055e48667469c" ns2:_="" ns3:_="">
    <xsd:import namespace="c90c3c4b-585a-4fb8-9709-560286f8353a"/>
    <xsd:import namespace="dce79acd-f117-4c7a-9fb5-7e67bb8e3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0c3c4b-585a-4fb8-9709-560286f835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60369b2d-1c89-413c-9db7-b27507b397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79acd-f117-4c7a-9fb5-7e67bb8e332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c40d882-f6ea-4756-bf0e-88e600a1bfdd}" ma:internalName="TaxCatchAll" ma:showField="CatchAllData" ma:web="dce79acd-f117-4c7a-9fb5-7e67bb8e33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18581D-A636-41D6-989A-1644A9B537AA}">
  <ds:schemaRefs>
    <ds:schemaRef ds:uri="http://schemas.microsoft.com/office/2006/metadata/properties"/>
    <ds:schemaRef ds:uri="http://schemas.microsoft.com/office/infopath/2007/PartnerControls"/>
    <ds:schemaRef ds:uri="c90c3c4b-585a-4fb8-9709-560286f8353a"/>
    <ds:schemaRef ds:uri="dce79acd-f117-4c7a-9fb5-7e67bb8e3320"/>
  </ds:schemaRefs>
</ds:datastoreItem>
</file>

<file path=customXml/itemProps2.xml><?xml version="1.0" encoding="utf-8"?>
<ds:datastoreItem xmlns:ds="http://schemas.openxmlformats.org/officeDocument/2006/customXml" ds:itemID="{58F6338B-6546-48C7-B118-58AC5AB9D6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608728-D2C3-48DB-BE3D-3649BA7AEC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0c3c4b-585a-4fb8-9709-560286f8353a"/>
    <ds:schemaRef ds:uri="dce79acd-f117-4c7a-9fb5-7e67bb8e3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214</Words>
  <Application>Microsoft Office PowerPoint</Application>
  <PresentationFormat>Panorámica</PresentationFormat>
  <Paragraphs>10</Paragraphs>
  <Slides>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Arial</vt:lpstr>
      <vt:lpstr>Avenir Next LT Pro</vt:lpstr>
      <vt:lpstr>Cambria</vt:lpstr>
      <vt:lpstr>Georgia</vt:lpstr>
      <vt:lpstr>Sagona Book</vt:lpstr>
      <vt:lpstr>The Hand Extrablack</vt:lpstr>
      <vt:lpstr>BlobVTI</vt:lpstr>
      <vt:lpstr>SEMANA VOCACIONAL</vt:lpstr>
      <vt:lpstr>Os  presentamos el cartel que nos va a acompañar  esta semana en la que  celebramos la vocación  escolapia, es decir, la tarea que Dios  encargó a san José de Calasanz y hoy día encarga a todos los sacerdotes escolapios del mundo: Los escolapios, como peregrinos, caminantes y amigos de Jesús, llevan la esperanza y la alegría a todos los niños y jóvenes del mundo. ¿Qué vemos en la imagen? ¿Qué palabra destaca?</vt:lpstr>
      <vt:lpstr>" ESCOLAPIOS LLEVANDO ESPERANZA"</vt:lpstr>
      <vt:lpstr>¡VIVE LA SEMANA VOCACIONAL CON ESPERANZA!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Guillermo GÓMEZ MEGÍAS</cp:lastModifiedBy>
  <cp:revision>76</cp:revision>
  <dcterms:created xsi:type="dcterms:W3CDTF">2025-02-06T13:47:56Z</dcterms:created>
  <dcterms:modified xsi:type="dcterms:W3CDTF">2025-02-10T01:01:31Z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0x010100AD0D17D7E32B1D41AC16089283881B55</vt:lpwstr>
  </property>
</Properties>
</file>